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30"/>
  </p:notesMasterIdLst>
  <p:sldIdLst>
    <p:sldId id="256" r:id="rId2"/>
    <p:sldId id="257" r:id="rId3"/>
    <p:sldId id="260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71" r:id="rId14"/>
    <p:sldId id="270" r:id="rId15"/>
    <p:sldId id="274" r:id="rId16"/>
    <p:sldId id="273" r:id="rId17"/>
    <p:sldId id="275" r:id="rId18"/>
    <p:sldId id="276" r:id="rId19"/>
    <p:sldId id="277" r:id="rId20"/>
    <p:sldId id="278" r:id="rId21"/>
    <p:sldId id="279" r:id="rId22"/>
    <p:sldId id="280" r:id="rId23"/>
    <p:sldId id="282" r:id="rId24"/>
    <p:sldId id="281" r:id="rId25"/>
    <p:sldId id="283" r:id="rId26"/>
    <p:sldId id="284" r:id="rId27"/>
    <p:sldId id="285" r:id="rId28"/>
    <p:sldId id="286" r:id="rId2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Montserrat" panose="00000500000000000000" pitchFamily="2" charset="0"/>
      <p:regular r:id="rId35"/>
      <p:bold r:id="rId36"/>
      <p:italic r:id="rId37"/>
      <p:boldItalic r:id="rId38"/>
    </p:embeddedFont>
    <p:embeddedFont>
      <p:font typeface="Montserrat ExtraBold" panose="00000900000000000000" pitchFamily="2" charset="0"/>
      <p:bold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9984979-F754-4777-89AF-292CC7249EEA}">
  <a:tblStyle styleId="{B9984979-F754-4777-89AF-292CC7249EE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5" autoAdjust="0"/>
    <p:restoredTop sz="94660"/>
  </p:normalViewPr>
  <p:slideViewPr>
    <p:cSldViewPr snapToGrid="0">
      <p:cViewPr varScale="1">
        <p:scale>
          <a:sx n="89" d="100"/>
          <a:sy n="89" d="100"/>
        </p:scale>
        <p:origin x="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8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title"/>
          </p:nvPr>
        </p:nvSpPr>
        <p:spPr>
          <a:xfrm>
            <a:off x="2096935" y="1630350"/>
            <a:ext cx="4629300" cy="9414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Charcoal.com.pk</a:t>
            </a:r>
            <a:endParaRPr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EFCE815-3DCA-F09C-14AB-13C546B58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80776" y="3092448"/>
            <a:ext cx="6802727" cy="689070"/>
          </a:xfrm>
        </p:spPr>
        <p:txBody>
          <a:bodyPr/>
          <a:lstStyle/>
          <a:p>
            <a:pPr marL="139700" indent="0">
              <a:buNone/>
            </a:pPr>
            <a:r>
              <a:rPr lang="en-US" b="1" u="sng" dirty="0">
                <a:solidFill>
                  <a:schemeClr val="bg1"/>
                </a:solidFill>
              </a:rPr>
              <a:t>Submitted by:</a:t>
            </a:r>
            <a:endParaRPr lang="en-US" b="1" dirty="0">
              <a:solidFill>
                <a:schemeClr val="bg1"/>
              </a:solidFill>
            </a:endParaRPr>
          </a:p>
          <a:p>
            <a:pPr marL="139700" indent="0">
              <a:buNone/>
            </a:pPr>
            <a:r>
              <a:rPr lang="en-US" b="1" dirty="0">
                <a:solidFill>
                  <a:schemeClr val="bg1"/>
                </a:solidFill>
              </a:rPr>
              <a:t>2021-SE-30</a:t>
            </a:r>
          </a:p>
          <a:p>
            <a:pPr marL="139700" indent="0">
              <a:buNone/>
            </a:pPr>
            <a:r>
              <a:rPr lang="en-US" b="1" dirty="0">
                <a:solidFill>
                  <a:schemeClr val="bg1"/>
                </a:solidFill>
              </a:rPr>
              <a:t>2021-SE-39</a:t>
            </a:r>
          </a:p>
        </p:txBody>
      </p:sp>
      <p:cxnSp>
        <p:nvCxnSpPr>
          <p:cNvPr id="165" name="Google Shape;165;p38"/>
          <p:cNvCxnSpPr/>
          <p:nvPr/>
        </p:nvCxnSpPr>
        <p:spPr>
          <a:xfrm>
            <a:off x="3051601" y="2517960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Details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36E9D-F5ED-3DB1-6C3E-BBF8619AA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500" y="1659275"/>
            <a:ext cx="7363836" cy="2760900"/>
          </a:xfrm>
        </p:spPr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Too much information.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Unnecessary information like </a:t>
            </a: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Stock left.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BC1EED-FF86-FDB3-2C5F-69ACAF357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01353"/>
            <a:ext cx="4322618" cy="234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695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Delivery &amp; Return product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36E9D-F5ED-3DB1-6C3E-BBF8619AA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500" y="1659275"/>
            <a:ext cx="7363836" cy="2760900"/>
          </a:xfrm>
        </p:spPr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 lot of agreements.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Simple language should be used in </a:t>
            </a: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Delivery and Return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BBF97E-76C6-A4CE-CB8A-3BE9790D9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363" y="2676117"/>
            <a:ext cx="4675910" cy="231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746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Footer unnecessary data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36E9D-F5ED-3DB1-6C3E-BBF8619AA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500" y="1659275"/>
            <a:ext cx="7363836" cy="2760900"/>
          </a:xfrm>
        </p:spPr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Contain unnecessary options.</a:t>
            </a:r>
          </a:p>
          <a:p>
            <a:pPr lvl="1"/>
            <a:r>
              <a:rPr lang="en-US" dirty="0">
                <a:latin typeface="Calibri" panose="020F0502020204030204" pitchFamily="34" charset="0"/>
              </a:rPr>
              <a:t>Example: Technical, Domain related,  Business related etc.</a:t>
            </a:r>
          </a:p>
          <a:p>
            <a:pPr lvl="1"/>
            <a:endParaRPr lang="en-US" dirty="0">
              <a:latin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29C35C-62B7-0897-D1C4-8A876239F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593953"/>
            <a:ext cx="4364308" cy="245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425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Minimize user’s memory load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36E9D-F5ED-3DB1-6C3E-BBF8619AA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500" y="1659275"/>
            <a:ext cx="7363836" cy="2760900"/>
          </a:xfrm>
        </p:spPr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Return &amp; exchange polic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</a:rPr>
              <a:t>ies are too much.</a:t>
            </a:r>
          </a:p>
          <a:p>
            <a:r>
              <a:rPr lang="en-US" sz="1800" dirty="0">
                <a:latin typeface="Calibri" panose="020F0502020204030204" pitchFamily="34" charset="0"/>
              </a:rPr>
              <a:t>Difficult to remember.</a:t>
            </a:r>
          </a:p>
          <a:p>
            <a:r>
              <a:rPr lang="en-US" sz="1800" dirty="0">
                <a:latin typeface="Calibri" panose="020F0502020204030204" pitchFamily="34" charset="0"/>
              </a:rPr>
              <a:t>Policies should be simple to remember.</a:t>
            </a:r>
            <a:endParaRPr lang="en-US" dirty="0">
              <a:latin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3BE9C8-43E6-1C3A-7907-2EE29759273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518" y="2624352"/>
            <a:ext cx="4478594" cy="2519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8361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FB46761E-B7E7-7CA4-206D-87D8F53CD95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 w="9525">
            <a:solidFill>
              <a:schemeClr val="bg2">
                <a:lumMod val="100000"/>
                <a:lumOff val="0"/>
              </a:schemeClr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057550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accent1">
                    <a:lumMod val="75000"/>
                  </a:schemeClr>
                </a:solidFill>
              </a:rPr>
              <a:t>Consistency</a:t>
            </a:r>
          </a:p>
        </p:txBody>
      </p:sp>
    </p:spTree>
    <p:extLst>
      <p:ext uri="{BB962C8B-B14F-4D97-AF65-F5344CB8AC3E}">
        <p14:creationId xmlns:p14="http://schemas.microsoft.com/office/powerpoint/2010/main" val="22621802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category &amp; menu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36E9D-F5ED-3DB1-6C3E-BBF8619AA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500" y="1659275"/>
            <a:ext cx="7363836" cy="2760900"/>
          </a:xfrm>
        </p:spPr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Consistency is present in whole Website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4CFB06-AEA1-9675-CF70-ABE9D392C49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72" b="3408"/>
          <a:stretch/>
        </p:blipFill>
        <p:spPr bwMode="auto">
          <a:xfrm>
            <a:off x="2702045" y="2437592"/>
            <a:ext cx="5731510" cy="25958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318068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structure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36E9D-F5ED-3DB1-6C3E-BBF8619AA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500" y="1659275"/>
            <a:ext cx="7363836" cy="2760900"/>
          </a:xfrm>
        </p:spPr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Stati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</a:rPr>
              <a:t>c Navbar.</a:t>
            </a:r>
          </a:p>
          <a:p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Static Footer.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1516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accent1">
                    <a:lumMod val="75000"/>
                  </a:schemeClr>
                </a:solidFill>
              </a:rPr>
              <a:t>User control &amp; freedom</a:t>
            </a:r>
          </a:p>
        </p:txBody>
      </p:sp>
    </p:spTree>
    <p:extLst>
      <p:ext uri="{BB962C8B-B14F-4D97-AF65-F5344CB8AC3E}">
        <p14:creationId xmlns:p14="http://schemas.microsoft.com/office/powerpoint/2010/main" val="4686251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 &amp; support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36E9D-F5ED-3DB1-6C3E-BBF8619AA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500" y="1659275"/>
            <a:ext cx="7363836" cy="2760900"/>
          </a:xfrm>
        </p:spPr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Dedicated Customer Help and Support button.</a:t>
            </a:r>
          </a:p>
          <a:p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</a:rPr>
              <a:t>Other Communication platform also available.</a:t>
            </a:r>
          </a:p>
          <a:p>
            <a:pPr lvl="1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Example: Whats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</a:rPr>
              <a:t>App, Messenger.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1DEB57-BD0E-B03E-6332-A34B6272214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027" y="2811448"/>
            <a:ext cx="4145973" cy="2332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609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accent1">
                    <a:lumMod val="75000"/>
                  </a:schemeClr>
                </a:solidFill>
              </a:rPr>
              <a:t>Visibility</a:t>
            </a:r>
          </a:p>
        </p:txBody>
      </p:sp>
    </p:spTree>
    <p:extLst>
      <p:ext uri="{BB962C8B-B14F-4D97-AF65-F5344CB8AC3E}">
        <p14:creationId xmlns:p14="http://schemas.microsoft.com/office/powerpoint/2010/main" val="41562818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Browse Products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36E9D-F5ED-3DB1-6C3E-BBF8619AA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500" y="1659275"/>
            <a:ext cx="7363836" cy="2760900"/>
          </a:xfrm>
        </p:spPr>
        <p:txBody>
          <a:bodyPr/>
          <a:lstStyle/>
          <a:p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Load More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button available.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breadcrumbs not available.</a:t>
            </a:r>
          </a:p>
        </p:txBody>
      </p:sp>
      <p:pic>
        <p:nvPicPr>
          <p:cNvPr id="5" name="Picture 4" descr="A picture containing text, person, screenshot&#10;&#10;Description automatically generated">
            <a:extLst>
              <a:ext uri="{FF2B5EF4-FFF2-40B4-BE49-F238E27FC236}">
                <a16:creationId xmlns:a16="http://schemas.microsoft.com/office/drawing/2014/main" id="{C122353F-C413-7107-E132-834AF48738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3150" y="2378710"/>
            <a:ext cx="5436870" cy="2707640"/>
          </a:xfrm>
          <a:prstGeom prst="rect">
            <a:avLst/>
          </a:prstGeom>
          <a:noFill/>
          <a:ln w="9525">
            <a:solidFill>
              <a:schemeClr val="bg2">
                <a:lumMod val="100000"/>
                <a:lumOff val="0"/>
              </a:schemeClr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509418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accent1">
                    <a:lumMod val="75000"/>
                  </a:schemeClr>
                </a:solidFill>
              </a:rPr>
              <a:t>Support Undo</a:t>
            </a:r>
          </a:p>
        </p:txBody>
      </p:sp>
    </p:spTree>
    <p:extLst>
      <p:ext uri="{BB962C8B-B14F-4D97-AF65-F5344CB8AC3E}">
        <p14:creationId xmlns:p14="http://schemas.microsoft.com/office/powerpoint/2010/main" val="36490501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Products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36E9D-F5ED-3DB1-6C3E-BBF8619AA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500" y="1659275"/>
            <a:ext cx="7363836" cy="2760900"/>
          </a:xfrm>
        </p:spPr>
        <p:txBody>
          <a:bodyPr/>
          <a:lstStyle/>
          <a:p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</a:rPr>
              <a:t>Products cab be removed from cart.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Q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</a:rPr>
              <a:t>uantity can be increased &amp; decreased in cart.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Products can be added &amp; removed from 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my favorites.</a:t>
            </a:r>
          </a:p>
          <a:p>
            <a:endParaRPr lang="en-US" sz="1800" b="1" dirty="0">
              <a:solidFill>
                <a:schemeClr val="accent1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sz="1800" b="1" dirty="0">
              <a:solidFill>
                <a:schemeClr val="accent1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73A16F-DA0C-4E85-E9E5-116811A0EC5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82391" y="2634096"/>
            <a:ext cx="4389120" cy="2468880"/>
          </a:xfrm>
          <a:prstGeom prst="rect">
            <a:avLst/>
          </a:prstGeom>
          <a:noFill/>
          <a:ln w="9525">
            <a:solidFill>
              <a:schemeClr val="bg2">
                <a:lumMod val="100000"/>
                <a:lumOff val="0"/>
              </a:schemeClr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5578880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accent1">
                    <a:lumMod val="75000"/>
                  </a:schemeClr>
                </a:solidFill>
              </a:rPr>
              <a:t>Shortcuts</a:t>
            </a:r>
          </a:p>
        </p:txBody>
      </p:sp>
    </p:spTree>
    <p:extLst>
      <p:ext uri="{BB962C8B-B14F-4D97-AF65-F5344CB8AC3E}">
        <p14:creationId xmlns:p14="http://schemas.microsoft.com/office/powerpoint/2010/main" val="29811765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categories &amp; menu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36E9D-F5ED-3DB1-6C3E-BBF8619AA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500" y="1659275"/>
            <a:ext cx="7363836" cy="2760900"/>
          </a:xfrm>
        </p:spPr>
        <p:txBody>
          <a:bodyPr/>
          <a:lstStyle/>
          <a:p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</a:rPr>
              <a:t>Static Navigation bar is doing it.</a:t>
            </a:r>
            <a:endParaRPr lang="en-US" sz="1800" b="1" dirty="0">
              <a:solidFill>
                <a:schemeClr val="accent1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36175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Cart items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36E9D-F5ED-3DB1-6C3E-BBF8619AA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500" y="1659275"/>
            <a:ext cx="7363836" cy="2760900"/>
          </a:xfrm>
        </p:spPr>
        <p:txBody>
          <a:bodyPr/>
          <a:lstStyle/>
          <a:p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</a:rPr>
              <a:t>Can check all purchased and wish-listed products.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Products can be added, removed and proceed to checkout.</a:t>
            </a:r>
            <a:endParaRPr lang="en-US" sz="1800" b="1" dirty="0">
              <a:solidFill>
                <a:schemeClr val="accent1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02E209-486F-AF25-2206-0ECD082425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38254" y="2602923"/>
            <a:ext cx="4184447" cy="235378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694264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accent1">
                    <a:lumMod val="75000"/>
                  </a:schemeClr>
                </a:solidFill>
              </a:rPr>
              <a:t>Deal with errors</a:t>
            </a:r>
          </a:p>
        </p:txBody>
      </p:sp>
    </p:spTree>
    <p:extLst>
      <p:ext uri="{BB962C8B-B14F-4D97-AF65-F5344CB8AC3E}">
        <p14:creationId xmlns:p14="http://schemas.microsoft.com/office/powerpoint/2010/main" val="1311104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Products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36E9D-F5ED-3DB1-6C3E-BBF8619AA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500" y="1659275"/>
            <a:ext cx="7363836" cy="2760900"/>
          </a:xfrm>
        </p:spPr>
        <p:txBody>
          <a:bodyPr/>
          <a:lstStyle/>
          <a:p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</a:rPr>
              <a:t>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 Confirmation messages shown, when  item deleted from cart.</a:t>
            </a:r>
          </a:p>
          <a:p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</a:rPr>
              <a:t>Should display confirmation message, when cart item is disturbed.</a:t>
            </a:r>
          </a:p>
          <a:p>
            <a:pPr lvl="1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To prevent accidently selection.</a:t>
            </a:r>
          </a:p>
        </p:txBody>
      </p:sp>
    </p:spTree>
    <p:extLst>
      <p:ext uri="{BB962C8B-B14F-4D97-AF65-F5344CB8AC3E}">
        <p14:creationId xmlns:p14="http://schemas.microsoft.com/office/powerpoint/2010/main" val="32799941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FAQ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36E9D-F5ED-3DB1-6C3E-BBF8619AA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500" y="1659275"/>
            <a:ext cx="7363836" cy="2760900"/>
          </a:xfrm>
        </p:spPr>
        <p:txBody>
          <a:bodyPr/>
          <a:lstStyle/>
          <a:p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</a:rPr>
              <a:t>If user stuck, can check FAQ.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318821-F861-8248-4E75-92C55CD2FE1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664" y="2512021"/>
            <a:ext cx="4320482" cy="2430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028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this?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36E9D-F5ED-3DB1-6C3E-BBF8619AA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500" y="1659275"/>
            <a:ext cx="7363836" cy="2760900"/>
          </a:xfrm>
        </p:spPr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Charcoal menswear was founded in Pakistan in 2008 and is now one of the leading retailers of apparel and accessories for men from its beginning as a manufacturer of casual and formal clothing, charcoal has developed into one of the most leading brands in Pakistan.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880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Logo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36E9D-F5ED-3DB1-6C3E-BBF8619AA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500" y="1659275"/>
            <a:ext cx="7363836" cy="2760900"/>
          </a:xfrm>
        </p:spPr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Logo is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not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clearly visible. </a:t>
            </a:r>
          </a:p>
          <a:p>
            <a:r>
              <a:rPr lang="en-US" sz="1800" dirty="0">
                <a:latin typeface="Calibri" panose="020F0502020204030204" pitchFamily="34" charset="0"/>
              </a:rPr>
              <a:t>User might click on 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</a:rPr>
              <a:t>picture</a:t>
            </a:r>
            <a:r>
              <a:rPr lang="en-US" sz="1800" dirty="0">
                <a:latin typeface="Calibri" panose="020F0502020204030204" pitchFamily="34" charset="0"/>
              </a:rPr>
              <a:t> instead 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</a:rPr>
              <a:t>Logo</a:t>
            </a:r>
            <a:r>
              <a:rPr lang="en-US" sz="1800" dirty="0">
                <a:latin typeface="Calibri" panose="020F0502020204030204" pitchFamily="34" charset="0"/>
              </a:rPr>
              <a:t>.</a:t>
            </a:r>
          </a:p>
          <a:p>
            <a:r>
              <a:rPr lang="en-US" sz="1800" dirty="0">
                <a:latin typeface="Calibri" panose="020F0502020204030204" pitchFamily="34" charset="0"/>
              </a:rPr>
              <a:t>Not properly shown.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F7F3B8-EAEF-A02D-11F6-969DE49C3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419" y="2670903"/>
            <a:ext cx="5081154" cy="2261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937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Or Response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36E9D-F5ED-3DB1-6C3E-BBF8619AA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500" y="1659275"/>
            <a:ext cx="7363836" cy="2760900"/>
          </a:xfrm>
        </p:spPr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Not showing any effect on sub-categories when click.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726161-A537-4822-59D7-2BE127C051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484665"/>
            <a:ext cx="4299758" cy="2418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686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Pagination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36E9D-F5ED-3DB1-6C3E-BBF8619AA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500" y="1659275"/>
            <a:ext cx="7363836" cy="2760900"/>
          </a:xfrm>
        </p:spPr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Pagination available</a:t>
            </a:r>
          </a:p>
          <a:p>
            <a:r>
              <a:rPr lang="en-US" sz="1800" dirty="0">
                <a:latin typeface="Calibri" panose="020F0502020204030204" pitchFamily="34" charset="0"/>
              </a:rPr>
              <a:t>Instead pagination more button is available.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B4D061-44F0-B3B5-6F8C-5603E3D22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2845" y="2529105"/>
            <a:ext cx="4867233" cy="2424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861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Images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36E9D-F5ED-3DB1-6C3E-BBF8619AA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500" y="1659275"/>
            <a:ext cx="7363836" cy="2760900"/>
          </a:xfrm>
        </p:spPr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Extensively large product images.</a:t>
            </a:r>
          </a:p>
          <a:p>
            <a:r>
              <a:rPr lang="en-US" sz="1800" dirty="0">
                <a:latin typeface="Calibri" panose="020F0502020204030204" pitchFamily="34" charset="0"/>
              </a:rPr>
              <a:t>Some product skipped.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181565-EC5B-3BD4-7266-68F1B3D97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1252" y="2571750"/>
            <a:ext cx="4298284" cy="241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823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Bar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36E9D-F5ED-3DB1-6C3E-BBF8619AA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500" y="1659275"/>
            <a:ext cx="7363836" cy="2760900"/>
          </a:xfrm>
        </p:spPr>
        <p:txBody>
          <a:bodyPr/>
          <a:lstStyle/>
          <a:p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</a:rPr>
              <a:t>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 proper Search Bar available.</a:t>
            </a:r>
          </a:p>
          <a:p>
            <a:r>
              <a:rPr lang="en-US" sz="1800" dirty="0">
                <a:latin typeface="Calibri" panose="020F0502020204030204" pitchFamily="34" charset="0"/>
              </a:rPr>
              <a:t>Sub-level of  search bar.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181565-EC5B-3BD4-7266-68F1B3D97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1252" y="2571750"/>
            <a:ext cx="4298284" cy="241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86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4994-1A9C-9B17-C3E9-AC75F3C7D2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accent1">
                    <a:lumMod val="75000"/>
                  </a:schemeClr>
                </a:solidFill>
              </a:rPr>
              <a:t>Simple &amp; Natural Language</a:t>
            </a:r>
          </a:p>
        </p:txBody>
      </p:sp>
    </p:spTree>
    <p:extLst>
      <p:ext uri="{BB962C8B-B14F-4D97-AF65-F5344CB8AC3E}">
        <p14:creationId xmlns:p14="http://schemas.microsoft.com/office/powerpoint/2010/main" val="2234242661"/>
      </p:ext>
    </p:extLst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364</Words>
  <Application>Microsoft Office PowerPoint</Application>
  <PresentationFormat>On-screen Show (16:9)</PresentationFormat>
  <Paragraphs>68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Montserrat</vt:lpstr>
      <vt:lpstr>Montserrat ExtraBold</vt:lpstr>
      <vt:lpstr>Calibri</vt:lpstr>
      <vt:lpstr>Futuristic Background by Slidesgo</vt:lpstr>
      <vt:lpstr>Charcoal.com.pk</vt:lpstr>
      <vt:lpstr>Visibility</vt:lpstr>
      <vt:lpstr>What is this?</vt:lpstr>
      <vt:lpstr>Website Logo</vt:lpstr>
      <vt:lpstr>Feedback Or Response</vt:lpstr>
      <vt:lpstr>Pagination</vt:lpstr>
      <vt:lpstr>Product Images</vt:lpstr>
      <vt:lpstr>Search Bar</vt:lpstr>
      <vt:lpstr>Simple &amp; Natural Language</vt:lpstr>
      <vt:lpstr>Product Details</vt:lpstr>
      <vt:lpstr>Delivery &amp; Return product</vt:lpstr>
      <vt:lpstr>Footer unnecessary data </vt:lpstr>
      <vt:lpstr>Minimize user’s memory load </vt:lpstr>
      <vt:lpstr>PowerPoint Presentation</vt:lpstr>
      <vt:lpstr>Consistency</vt:lpstr>
      <vt:lpstr>Product category &amp; menu</vt:lpstr>
      <vt:lpstr>Website structure</vt:lpstr>
      <vt:lpstr>User control &amp; freedom</vt:lpstr>
      <vt:lpstr>Help &amp; support</vt:lpstr>
      <vt:lpstr>Browse Products</vt:lpstr>
      <vt:lpstr>Support Undo</vt:lpstr>
      <vt:lpstr>Remove Products</vt:lpstr>
      <vt:lpstr>Shortcuts</vt:lpstr>
      <vt:lpstr>Product categories &amp; menu</vt:lpstr>
      <vt:lpstr>Cart items</vt:lpstr>
      <vt:lpstr>Deal with errors</vt:lpstr>
      <vt:lpstr>Remove Products</vt:lpstr>
      <vt:lpstr>FAQ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Charcoal.com.pk</dc:title>
  <cp:lastModifiedBy>Malik Moeez Nawaz</cp:lastModifiedBy>
  <cp:revision>7</cp:revision>
  <dcterms:modified xsi:type="dcterms:W3CDTF">2022-10-24T20:41:33Z</dcterms:modified>
</cp:coreProperties>
</file>